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93" r:id="rId3"/>
    <p:sldId id="322" r:id="rId4"/>
    <p:sldId id="303" r:id="rId5"/>
    <p:sldId id="321" r:id="rId6"/>
    <p:sldId id="315" r:id="rId7"/>
    <p:sldId id="316" r:id="rId8"/>
    <p:sldId id="324" r:id="rId9"/>
    <p:sldId id="325" r:id="rId10"/>
    <p:sldId id="326" r:id="rId11"/>
    <p:sldId id="318" r:id="rId12"/>
    <p:sldId id="319" r:id="rId13"/>
    <p:sldId id="327" r:id="rId14"/>
    <p:sldId id="329" r:id="rId15"/>
    <p:sldId id="288" r:id="rId16"/>
    <p:sldId id="284" r:id="rId17"/>
    <p:sldId id="330" r:id="rId18"/>
    <p:sldId id="331" r:id="rId19"/>
    <p:sldId id="314" r:id="rId20"/>
    <p:sldId id="263" r:id="rId21"/>
  </p:sldIdLst>
  <p:sldSz cx="9144000" cy="12192000"/>
  <p:notesSz cx="9144000" cy="12192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657"/>
    <p:restoredTop sz="95109"/>
  </p:normalViewPr>
  <p:slideViewPr>
    <p:cSldViewPr>
      <p:cViewPr varScale="1">
        <p:scale>
          <a:sx n="53" d="100"/>
          <a:sy n="53" d="100"/>
        </p:scale>
        <p:origin x="1168" y="1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3779520"/>
            <a:ext cx="7772400" cy="2560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6827520"/>
            <a:ext cx="6400800" cy="3048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2804160"/>
            <a:ext cx="3977640" cy="8046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2804160"/>
            <a:ext cx="3977640" cy="8046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1761744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11018518"/>
            <a:ext cx="9144000" cy="117347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487680"/>
            <a:ext cx="8229600" cy="195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2804160"/>
            <a:ext cx="8229600" cy="8046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11338560"/>
            <a:ext cx="2926080" cy="609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11338560"/>
            <a:ext cx="2103120" cy="609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11338560"/>
            <a:ext cx="2103120" cy="609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-388402" y="1878661"/>
            <a:ext cx="9526760" cy="223009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53085" algn="ctr">
              <a:lnSpc>
                <a:spcPct val="150000"/>
              </a:lnSpc>
              <a:spcBef>
                <a:spcPts val="90"/>
              </a:spcBef>
            </a:pPr>
            <a:r>
              <a:rPr lang="ru-RU" sz="2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Бортова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вантажівка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FAW CA3250 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 КМУ </a:t>
            </a:r>
            <a:r>
              <a:rPr lang="en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FASSI F165A.25</a:t>
            </a:r>
            <a:endParaRPr lang="uk-UA" sz="20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53085" algn="ctr">
              <a:lnSpc>
                <a:spcPct val="150000"/>
              </a:lnSpc>
              <a:spcBef>
                <a:spcPts val="90"/>
              </a:spcBef>
            </a:pPr>
            <a:r>
              <a:rPr lang="uk-UA" sz="20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Бренд </a:t>
            </a:r>
            <a:r>
              <a:rPr lang="en-US" sz="20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uk-UA" sz="20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FAW</a:t>
            </a:r>
            <a:endParaRPr lang="ru-RU" sz="20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53085" algn="ctr">
              <a:spcBef>
                <a:spcPts val="90"/>
              </a:spcBef>
            </a:pPr>
            <a:r>
              <a:rPr lang="uk-UA" sz="20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Колісна формула : 6х4</a:t>
            </a:r>
          </a:p>
          <a:p>
            <a:pPr marL="553085" algn="ctr">
              <a:spcBef>
                <a:spcPts val="90"/>
              </a:spcBef>
            </a:pPr>
            <a:r>
              <a:rPr lang="uk-UA" sz="20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 </a:t>
            </a:r>
            <a:r>
              <a:rPr lang="en-US" sz="20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20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Новий</a:t>
            </a:r>
          </a:p>
          <a:p>
            <a:pPr marL="553085" algn="ctr">
              <a:spcBef>
                <a:spcPts val="90"/>
              </a:spcBef>
            </a:pPr>
            <a:r>
              <a:rPr lang="uk-UA" sz="20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Максимальна довжина стріли :</a:t>
            </a:r>
            <a:r>
              <a:rPr lang="en-US" sz="20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sz="20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</a:t>
            </a:r>
          </a:p>
          <a:p>
            <a:pPr marL="553085" algn="ctr">
              <a:spcBef>
                <a:spcPts val="90"/>
              </a:spcBef>
            </a:pPr>
            <a:r>
              <a:rPr lang="uk-UA" sz="20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Вантажопідйомність :</a:t>
            </a:r>
            <a:r>
              <a:rPr lang="en-US" sz="20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т.</a:t>
            </a:r>
            <a:endParaRPr lang="en-US" sz="2000" b="1" spc="-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26C98B-3DE9-0035-2D81-84E2119F7927}"/>
              </a:ext>
            </a:extLst>
          </p:cNvPr>
          <p:cNvSpPr txBox="1"/>
          <p:nvPr/>
        </p:nvSpPr>
        <p:spPr>
          <a:xfrm>
            <a:off x="125155" y="4165909"/>
            <a:ext cx="889369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 :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Бортова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вантажівка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FAW CA3250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краном-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маніпулятором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FASSI F165A.25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являє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собою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високоефективний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вантажно-транспортний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побудований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посиленого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шасі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FAW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J6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колісною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формулою 6×4. 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Габарити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шасі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становлять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приблизно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ДхШхВ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8890×2490×3400 мм, 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колісна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база 4300 + 1350 мм. 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Вантажопідйомність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становить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т. а максимальна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довжина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стріли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FASSI F165A.25 21,3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 Модель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шасі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FAW CA3250P66K2T1E5,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двигуна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CA6DL2-37E5. 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Габарити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КМУ (Д×Ш×В) 2,26×0,88×2,365 м.</a:t>
            </a:r>
            <a:endParaRPr lang="ru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244F38BA-0BD8-BD0F-58AD-30DE3FBEA5BE}"/>
              </a:ext>
            </a:extLst>
          </p:cNvPr>
          <p:cNvCxnSpPr>
            <a:cxnSpLocks/>
          </p:cNvCxnSpPr>
          <p:nvPr/>
        </p:nvCxnSpPr>
        <p:spPr>
          <a:xfrm>
            <a:off x="1331640" y="2351584"/>
            <a:ext cx="6624736" cy="0"/>
          </a:xfrm>
          <a:prstGeom prst="line">
            <a:avLst/>
          </a:prstGeom>
          <a:ln w="508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9361C0-8141-4C95-CA42-D05BFD171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3"/>
            <a:ext cx="9121836" cy="17960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FB89FAF-8E92-4B12-FD71-E4FF626DA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82593"/>
            <a:ext cx="9144000" cy="174954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2DF11D-DC93-83A9-0B0E-04F442DC5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368" y="5402594"/>
            <a:ext cx="5551264" cy="55512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E78AED-795F-A379-0D47-5F3E52DF9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8003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B4561A1-6D1D-6876-E9E3-A254C9A80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900"/>
            <a:ext cx="9144000" cy="14351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0E6A94-FF8C-ADFB-2D8D-5812BF7D53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52" y="6491984"/>
            <a:ext cx="5852481" cy="38996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6FEBEC-ACB9-0219-7D8E-4B7FAD45C6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67" y="2196356"/>
            <a:ext cx="5849466" cy="389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11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E78AED-795F-A379-0D47-5F3E52DF9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8003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B4561A1-6D1D-6876-E9E3-A254C9A80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900"/>
            <a:ext cx="9144000" cy="14351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2177FE-3ECD-48B0-8C0F-C48C259647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44" y="6537178"/>
            <a:ext cx="5580112" cy="37200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287014-7021-BB69-FEE8-CCC4B5A7A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44" y="2375925"/>
            <a:ext cx="5580112" cy="372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28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E78AED-795F-A379-0D47-5F3E52DF9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8003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B4561A1-6D1D-6876-E9E3-A254C9A80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900"/>
            <a:ext cx="9144000" cy="14351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046BA3-E556-9580-1D30-F63E0DDBC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373" y="6367400"/>
            <a:ext cx="5650289" cy="37648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D8EF6D-C8C3-72C1-25CF-EE00A5B0B8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373" y="2290205"/>
            <a:ext cx="5653253" cy="376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62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E78AED-795F-A379-0D47-5F3E52DF9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8003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B4561A1-6D1D-6876-E9E3-A254C9A80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900"/>
            <a:ext cx="9144000" cy="14351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6ACAC4-DBB3-0B2A-9998-1491C4D95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509" y="6591618"/>
            <a:ext cx="5652981" cy="37656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36F19F-2FF6-BC77-29BF-1CF6B07DF2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390" y="2425400"/>
            <a:ext cx="5652649" cy="376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2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E78AED-795F-A379-0D47-5F3E52DF9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8003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B4561A1-6D1D-6876-E9E3-A254C9A80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900"/>
            <a:ext cx="9144000" cy="14351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973169-13AC-313A-0F18-ECC13A32B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504587"/>
            <a:ext cx="7772400" cy="518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67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D941D1E-5691-27EA-9E71-2EF70CE1DA76}"/>
              </a:ext>
            </a:extLst>
          </p:cNvPr>
          <p:cNvSpPr txBox="1"/>
          <p:nvPr/>
        </p:nvSpPr>
        <p:spPr>
          <a:xfrm>
            <a:off x="-196527" y="1792832"/>
            <a:ext cx="9177014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53085" algn="ctr">
              <a:lnSpc>
                <a:spcPct val="150000"/>
              </a:lnSpc>
              <a:spcBef>
                <a:spcPts val="90"/>
              </a:spcBef>
            </a:pP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бортової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вантажівки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FAW CA3250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КМУ </a:t>
            </a:r>
            <a:r>
              <a:rPr lang="e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FASSI F165A.25</a:t>
            </a:r>
            <a:endParaRPr lang="uk-UA" sz="2000" b="1" spc="-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D7976FBE-F357-DD83-F120-C97AC0223E62}"/>
              </a:ext>
            </a:extLst>
          </p:cNvPr>
          <p:cNvCxnSpPr>
            <a:cxnSpLocks/>
          </p:cNvCxnSpPr>
          <p:nvPr/>
        </p:nvCxnSpPr>
        <p:spPr>
          <a:xfrm>
            <a:off x="1043608" y="2291495"/>
            <a:ext cx="7272808" cy="0"/>
          </a:xfrm>
          <a:prstGeom prst="line">
            <a:avLst/>
          </a:prstGeom>
          <a:ln w="508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E5FE301-9A28-D75D-2E5F-979DC6B24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41"/>
            <a:ext cx="9144000" cy="18003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5DFB0E7-493D-2E1B-359D-3E5336678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900"/>
            <a:ext cx="9144000" cy="1435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FE63EA-491A-88DB-740D-7E4AAA93048B}"/>
              </a:ext>
            </a:extLst>
          </p:cNvPr>
          <p:cNvSpPr txBox="1"/>
          <p:nvPr/>
        </p:nvSpPr>
        <p:spPr>
          <a:xfrm>
            <a:off x="271525" y="2479625"/>
            <a:ext cx="8600950" cy="7971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Бортова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вантажівка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FAW CA3250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краном-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маніпулятором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FASSI F165A.25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являє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собою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високоефективний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вантажно-транспортний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побудований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посиленого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шасі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FAW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J6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колісною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формулою 6×4.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Конструкція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автомобіля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сталеву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подвійно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посилену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раму,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здатну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витримувати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маніпулятора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потужний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дизельний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двигун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CA6DL2-37E4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об’ємом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8,6 л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потужністю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370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максимальним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крутним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моментом 1550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Н·м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стабільну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тягу,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економічність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впевнену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роботу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повним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навантаженням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Трансмісія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 Gear 12JSD160TA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12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передавальними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передачами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точно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дозувати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тягу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низьких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швидкостях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критично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монтажних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операцій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маневрування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будмайданчиках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Кабіна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FAW J6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розроблена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урахуванням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інтенсивної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експлуатації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ергономіку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водія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відмінну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оглядовість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надійну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шумоізоляцію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енергопоглинаючій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Габарити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шасі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становлять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приблизно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8890 × 2490 × 3400 мм, 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колісна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база — 4300 + 1350 мм. Снаряжена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сягає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10,5 т, 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понад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 т.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шасі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італійський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кран-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маніпулятор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FASSI F165A.25 —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КМУ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вантажним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моментом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140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кН·м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власною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масою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приблизно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2,4 т.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Маніпулятор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виліт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стріли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16,95 м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залежно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конфігурації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секцій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здатний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підіймати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6,6 т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мінімальному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вильоті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великою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точністю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високопродуктивній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гідравлічній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КМУ оснащений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електронними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системами контролю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перевантажень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поворот колони на 360°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виконувати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підйом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монтаж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вантажів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компактності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невеликій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власній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FASSI F165A.25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знижує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вантажопідйомність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автомобіля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зберігаючи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баланс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мобільністю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силою.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Поєднання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вантажного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бортового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майданчика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посиленого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шасі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кранового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універсальний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будівельно-монтажних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комунальних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логістичних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сервісних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промислових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Автомобіль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завантаження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розвантаження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конструкцій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контейнерів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будматеріалів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вантажів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зменшує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потребу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сторонній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техніці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скорочує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робіт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6855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5811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1018518"/>
            <a:ext cx="9144000" cy="11734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397128-A427-9345-2D49-59E9C9143B7F}"/>
              </a:ext>
            </a:extLst>
          </p:cNvPr>
          <p:cNvSpPr txBox="1"/>
          <p:nvPr/>
        </p:nvSpPr>
        <p:spPr>
          <a:xfrm>
            <a:off x="-393700" y="1658111"/>
            <a:ext cx="9404796" cy="97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3085" algn="ctr">
              <a:lnSpc>
                <a:spcPct val="150000"/>
              </a:lnSpc>
              <a:spcBef>
                <a:spcPts val="90"/>
              </a:spcBef>
            </a:pPr>
            <a:r>
              <a:rPr lang="ru-RU" sz="2000" b="1" spc="-20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Технічі</a:t>
            </a:r>
            <a:r>
              <a:rPr lang="ru-RU" sz="2000" b="1" spc="-7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ru-RU" sz="2000" b="1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характеристики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бортової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вантажівки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FAW CA3250 </a:t>
            </a:r>
            <a:endParaRPr lang="uk-UA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53085" algn="ctr">
              <a:lnSpc>
                <a:spcPct val="150000"/>
              </a:lnSpc>
              <a:spcBef>
                <a:spcPts val="90"/>
              </a:spcBef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КМУ </a:t>
            </a:r>
            <a:r>
              <a:rPr lang="e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FASSI F165A.25</a:t>
            </a:r>
            <a:endParaRPr lang="ru-RU" sz="20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720DD902-CFF8-8690-857C-AFE1FE91B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700" y="-2382838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389EF056-2591-6361-845F-26EE3D21C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0013" y="-2382838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6" descr="креслення 4">
            <a:extLst>
              <a:ext uri="{FF2B5EF4-FFF2-40B4-BE49-F238E27FC236}">
                <a16:creationId xmlns:a16="http://schemas.microsoft.com/office/drawing/2014/main" id="{A7795A40-0B4F-4C04-8CAD-D8C1688C2A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61325" y="-23828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UA"/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464DF9CE-D5E3-EE2A-ED0E-51B2838DB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1700" y="-2382838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CA7A9E87-0CF3-5FA2-812C-F161015AB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0" y="2254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AutoShape 15" descr="креслення 3">
            <a:extLst>
              <a:ext uri="{FF2B5EF4-FFF2-40B4-BE49-F238E27FC236}">
                <a16:creationId xmlns:a16="http://schemas.microsoft.com/office/drawing/2014/main" id="{A173C22F-C3B1-001A-8501-000B022BDA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53613" y="225425"/>
            <a:ext cx="9169400" cy="10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UA"/>
          </a:p>
        </p:txBody>
      </p:sp>
      <p:pic>
        <p:nvPicPr>
          <p:cNvPr id="35" name="Picture 16">
            <a:extLst>
              <a:ext uri="{FF2B5EF4-FFF2-40B4-BE49-F238E27FC236}">
                <a16:creationId xmlns:a16="http://schemas.microsoft.com/office/drawing/2014/main" id="{EA9B2040-025E-B74E-0DCD-59C5AF38B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5675" y="2254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AutoShape 17" descr="креслення 4">
            <a:extLst>
              <a:ext uri="{FF2B5EF4-FFF2-40B4-BE49-F238E27FC236}">
                <a16:creationId xmlns:a16="http://schemas.microsoft.com/office/drawing/2014/main" id="{FACE4101-A403-61A8-9E51-52404AE64E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616988" y="225425"/>
            <a:ext cx="7747000" cy="976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UA"/>
          </a:p>
        </p:txBody>
      </p:sp>
      <p:pic>
        <p:nvPicPr>
          <p:cNvPr id="37" name="Picture 18">
            <a:extLst>
              <a:ext uri="{FF2B5EF4-FFF2-40B4-BE49-F238E27FC236}">
                <a16:creationId xmlns:a16="http://schemas.microsoft.com/office/drawing/2014/main" id="{E022C93E-C211-2DEA-6934-87C73CEBE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4438" y="2254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AutoShape 19" descr="креслення 5">
            <a:extLst>
              <a:ext uri="{FF2B5EF4-FFF2-40B4-BE49-F238E27FC236}">
                <a16:creationId xmlns:a16="http://schemas.microsoft.com/office/drawing/2014/main" id="{F53D7EA8-F0B9-8C6B-16D8-0AB6246E47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65750" y="225425"/>
            <a:ext cx="6908800" cy="974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UA"/>
          </a:p>
        </p:txBody>
      </p:sp>
      <p:pic>
        <p:nvPicPr>
          <p:cNvPr id="39" name="Picture 20">
            <a:extLst>
              <a:ext uri="{FF2B5EF4-FFF2-40B4-BE49-F238E27FC236}">
                <a16:creationId xmlns:a16="http://schemas.microsoft.com/office/drawing/2014/main" id="{7CBB51E9-BB48-9073-D2BC-1A801A1AF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1450" y="2254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21" descr="креслення 6">
            <a:extLst>
              <a:ext uri="{FF2B5EF4-FFF2-40B4-BE49-F238E27FC236}">
                <a16:creationId xmlns:a16="http://schemas.microsoft.com/office/drawing/2014/main" id="{2A6F97CB-634A-D47F-1AFE-0386C3A0B8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882763" y="2254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UA"/>
          </a:p>
        </p:txBody>
      </p:sp>
      <p:pic>
        <p:nvPicPr>
          <p:cNvPr id="41" name="Picture 22">
            <a:extLst>
              <a:ext uri="{FF2B5EF4-FFF2-40B4-BE49-F238E27FC236}">
                <a16:creationId xmlns:a16="http://schemas.microsoft.com/office/drawing/2014/main" id="{EE090559-8A8D-5634-A12B-DD9412069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3138" y="2254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F4EDA20-385E-67E7-3376-A31DD99C2380}"/>
              </a:ext>
            </a:extLst>
          </p:cNvPr>
          <p:cNvCxnSpPr>
            <a:cxnSpLocks/>
          </p:cNvCxnSpPr>
          <p:nvPr/>
        </p:nvCxnSpPr>
        <p:spPr>
          <a:xfrm>
            <a:off x="1187624" y="2156774"/>
            <a:ext cx="6768752" cy="0"/>
          </a:xfrm>
          <a:prstGeom prst="line">
            <a:avLst/>
          </a:prstGeom>
          <a:ln w="508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EB013C9-8A33-1001-01B3-9B1447C60F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-18655"/>
            <a:ext cx="9169400" cy="175085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F8BC2F3-540C-0791-F80C-132DB5BCA3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900"/>
            <a:ext cx="9123374" cy="1435100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F0E9158E-11A6-14B1-50CC-99607F9626C5}"/>
              </a:ext>
            </a:extLst>
          </p:cNvPr>
          <p:cNvCxnSpPr>
            <a:cxnSpLocks/>
          </p:cNvCxnSpPr>
          <p:nvPr/>
        </p:nvCxnSpPr>
        <p:spPr>
          <a:xfrm>
            <a:off x="3275856" y="2631263"/>
            <a:ext cx="2664296" cy="0"/>
          </a:xfrm>
          <a:prstGeom prst="line">
            <a:avLst/>
          </a:prstGeom>
          <a:ln w="508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FDF55784-67CF-1A64-CE38-131C5EF3A6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129458"/>
              </p:ext>
            </p:extLst>
          </p:nvPr>
        </p:nvGraphicFramePr>
        <p:xfrm>
          <a:off x="457200" y="2865031"/>
          <a:ext cx="8229600" cy="7520388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3240786626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3773550857"/>
                    </a:ext>
                  </a:extLst>
                </a:gridCol>
              </a:tblGrid>
              <a:tr h="382117">
                <a:tc>
                  <a:txBody>
                    <a:bodyPr/>
                    <a:lstStyle/>
                    <a:p>
                      <a:pPr algn="ctr"/>
                      <a:r>
                        <a:rPr lang="ru-RU" sz="1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Параметр</a:t>
                      </a:r>
                      <a:endParaRPr lang="ru-RU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Показник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353433"/>
                  </a:ext>
                </a:extLst>
              </a:tr>
              <a:tr h="382117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Марка / модель шасі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FAW CA3250P66K2T1E5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9865480"/>
                  </a:ext>
                </a:extLst>
              </a:tr>
              <a:tr h="382117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Колісна формула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UA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6×4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2829428"/>
                  </a:ext>
                </a:extLst>
              </a:tr>
              <a:tr h="642282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шасі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важке дорожнє шасі для надбудов (бортова платформа, КМУ тощо)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8983897"/>
                  </a:ext>
                </a:extLst>
              </a:tr>
              <a:tr h="382117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Маса</a:t>
                      </a: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RU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навантаження</a:t>
                      </a: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(для базового </a:t>
                      </a:r>
                      <a:r>
                        <a:rPr lang="ru-RU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шасі</a:t>
                      </a: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без </a:t>
                      </a:r>
                      <a:r>
                        <a:rPr lang="ru-RU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надбудови</a:t>
                      </a: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384213"/>
                  </a:ext>
                </a:extLst>
              </a:tr>
              <a:tr h="382117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Повна маса шасі (</a:t>
                      </a:r>
                      <a:r>
                        <a:rPr lang="e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GVW)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35 100 кг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7422276"/>
                  </a:ext>
                </a:extLst>
              </a:tr>
              <a:tr h="382117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Споряджена маса шасі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15 430 кг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0723515"/>
                  </a:ext>
                </a:extLst>
              </a:tr>
              <a:tr h="382117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Розрахункова вантажопідйомність шасі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19 670 кг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4988923"/>
                  </a:ext>
                </a:extLst>
              </a:tr>
              <a:tr h="382117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Макс. навантаження на передню вісь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7 500 кг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5498450"/>
                  </a:ext>
                </a:extLst>
              </a:tr>
              <a:tr h="382117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Макс. навантаження на задню теліжку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27 600 кг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5934156"/>
                  </a:ext>
                </a:extLst>
              </a:tr>
              <a:tr h="382117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Габарити</a:t>
                      </a: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RU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геометрія</a:t>
                      </a: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шасі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5504343"/>
                  </a:ext>
                </a:extLst>
              </a:tr>
              <a:tr h="382117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Габаритна довжина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8 920 мм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4409953"/>
                  </a:ext>
                </a:extLst>
              </a:tr>
              <a:tr h="382117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Габаритна ширина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2 495 мм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5160232"/>
                  </a:ext>
                </a:extLst>
              </a:tr>
              <a:tr h="382117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Габаритна висота (по кабіні)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3 480 мм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735076"/>
                  </a:ext>
                </a:extLst>
              </a:tr>
              <a:tr h="382117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Колісна база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4 300 + 1 350 мм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803494"/>
                  </a:ext>
                </a:extLst>
              </a:tr>
              <a:tr h="382117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Колея передніх коліс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2 020 мм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939293"/>
                  </a:ext>
                </a:extLst>
              </a:tr>
              <a:tr h="382117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Колея задніх коліс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1 890 мм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1103932"/>
                  </a:ext>
                </a:extLst>
              </a:tr>
              <a:tr h="382117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Мінімальний діаметр розвороту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 м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9788501"/>
                  </a:ext>
                </a:extLst>
              </a:tr>
              <a:tr h="382117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Максимальна швидкість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 км/год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96186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4500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E5FE301-9A28-D75D-2E5F-979DC6B24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41"/>
            <a:ext cx="9144000" cy="18003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5DFB0E7-493D-2E1B-359D-3E5336678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900"/>
            <a:ext cx="9144000" cy="1435100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72CBC79-C42B-3443-6919-199E96EF99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97190"/>
              </p:ext>
            </p:extLst>
          </p:nvPr>
        </p:nvGraphicFramePr>
        <p:xfrm>
          <a:off x="503548" y="1913288"/>
          <a:ext cx="8316924" cy="8723155"/>
        </p:xfrm>
        <a:graphic>
          <a:graphicData uri="http://schemas.openxmlformats.org/drawingml/2006/table">
            <a:tbl>
              <a:tblPr/>
              <a:tblGrid>
                <a:gridCol w="4158462">
                  <a:extLst>
                    <a:ext uri="{9D8B030D-6E8A-4147-A177-3AD203B41FA5}">
                      <a16:colId xmlns:a16="http://schemas.microsoft.com/office/drawing/2014/main" val="1518576447"/>
                    </a:ext>
                  </a:extLst>
                </a:gridCol>
                <a:gridCol w="4158462">
                  <a:extLst>
                    <a:ext uri="{9D8B030D-6E8A-4147-A177-3AD203B41FA5}">
                      <a16:colId xmlns:a16="http://schemas.microsoft.com/office/drawing/2014/main" val="2469214588"/>
                    </a:ext>
                  </a:extLst>
                </a:gridCol>
              </a:tblGrid>
              <a:tr h="302504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Двигун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607" marR="44607" marT="44607" marB="44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710079"/>
                  </a:ext>
                </a:extLst>
              </a:tr>
              <a:tr h="302504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Модель двигуна</a:t>
                      </a:r>
                    </a:p>
                  </a:txBody>
                  <a:tcPr marL="44607" marR="44607" marT="44607" marB="44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CA6DL2-37E5</a:t>
                      </a:r>
                    </a:p>
                  </a:txBody>
                  <a:tcPr marL="44607" marR="44607" marT="44607" marB="44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0713282"/>
                  </a:ext>
                </a:extLst>
              </a:tr>
              <a:tr h="523978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</a:t>
                      </a:r>
                    </a:p>
                  </a:txBody>
                  <a:tcPr marL="44607" marR="44607" marT="44607" marB="44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рядний 6-циліндровий дизельний двигун з турбонадувом та інтеркулером</a:t>
                      </a:r>
                    </a:p>
                  </a:txBody>
                  <a:tcPr marL="44607" marR="44607" marT="44607" marB="44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9289783"/>
                  </a:ext>
                </a:extLst>
              </a:tr>
              <a:tr h="302504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Робочий об’єм</a:t>
                      </a:r>
                    </a:p>
                  </a:txBody>
                  <a:tcPr marL="44607" marR="44607" marT="44607" marB="44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8,6 л</a:t>
                      </a:r>
                    </a:p>
                  </a:txBody>
                  <a:tcPr marL="44607" marR="44607" marT="44607" marB="44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7987893"/>
                  </a:ext>
                </a:extLst>
              </a:tr>
              <a:tr h="302504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Максимальна потужність, кВт (к.с.)</a:t>
                      </a:r>
                    </a:p>
                  </a:txBody>
                  <a:tcPr marL="44607" marR="44607" marT="44607" marB="44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 кВт / 375 к.с. при 2 100 об/хв</a:t>
                      </a:r>
                    </a:p>
                  </a:txBody>
                  <a:tcPr marL="44607" marR="44607" marT="44607" marB="44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2547628"/>
                  </a:ext>
                </a:extLst>
              </a:tr>
              <a:tr h="302504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Максимальний крутний момент, Н·м</a:t>
                      </a:r>
                    </a:p>
                  </a:txBody>
                  <a:tcPr marL="44607" marR="44607" marT="44607" marB="44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1 500 Н·м при 1 300–1 500 об/хв</a:t>
                      </a:r>
                    </a:p>
                  </a:txBody>
                  <a:tcPr marL="44607" marR="44607" marT="44607" marB="44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4297585"/>
                  </a:ext>
                </a:extLst>
              </a:tr>
              <a:tr h="302504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Екологічний стандарт</a:t>
                      </a:r>
                    </a:p>
                  </a:txBody>
                  <a:tcPr marL="44607" marR="44607" marT="44607" marB="44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EURO 5</a:t>
                      </a:r>
                    </a:p>
                  </a:txBody>
                  <a:tcPr marL="44607" marR="44607" marT="44607" marB="44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3729949"/>
                  </a:ext>
                </a:extLst>
              </a:tr>
              <a:tr h="523978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Паливна апаратура</a:t>
                      </a:r>
                    </a:p>
                  </a:txBody>
                  <a:tcPr marL="44607" marR="44607" marT="44607" marB="44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ТНВД </a:t>
                      </a:r>
                      <a:r>
                        <a:rPr lang="e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BOSCH CPN2.2-6DL2, </a:t>
                      </a:r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форсунки </a:t>
                      </a:r>
                      <a:r>
                        <a:rPr lang="e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BOSCH CRIN2-6DL2</a:t>
                      </a:r>
                    </a:p>
                  </a:txBody>
                  <a:tcPr marL="44607" marR="44607" marT="44607" marB="44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4502716"/>
                  </a:ext>
                </a:extLst>
              </a:tr>
              <a:tr h="302504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Турбокомпресор</a:t>
                      </a:r>
                    </a:p>
                  </a:txBody>
                  <a:tcPr marL="44607" marR="44607" marT="44607" marB="44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HOLSET HX40W</a:t>
                      </a:r>
                    </a:p>
                  </a:txBody>
                  <a:tcPr marL="44607" marR="44607" marT="44607" marB="44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4601114"/>
                  </a:ext>
                </a:extLst>
              </a:tr>
              <a:tr h="302504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палива</a:t>
                      </a:r>
                    </a:p>
                  </a:txBody>
                  <a:tcPr marL="44607" marR="44607" marT="44607" marB="44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дизельне паливо</a:t>
                      </a:r>
                    </a:p>
                  </a:txBody>
                  <a:tcPr marL="44607" marR="44607" marT="44607" marB="44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2863173"/>
                  </a:ext>
                </a:extLst>
              </a:tr>
              <a:tr h="302504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Трансмісія</a:t>
                      </a: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та мости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607" marR="44607" marT="44607" marB="44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8593540"/>
                  </a:ext>
                </a:extLst>
              </a:tr>
              <a:tr h="302504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Зчеплення</a:t>
                      </a:r>
                    </a:p>
                  </a:txBody>
                  <a:tcPr marL="44607" marR="44607" marT="44607" marB="44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YIDONG,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діафрагмове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діаметр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430 мм</a:t>
                      </a:r>
                    </a:p>
                  </a:txBody>
                  <a:tcPr marL="44607" marR="44607" marT="44607" marB="44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2606828"/>
                  </a:ext>
                </a:extLst>
              </a:tr>
              <a:tr h="664447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Коробка передач</a:t>
                      </a:r>
                    </a:p>
                  </a:txBody>
                  <a:tcPr marL="44607" marR="44607" marT="44607" marB="44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FAST 12JSD160T, </a:t>
                      </a:r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механічна, 12-ступенева, з коробкою відбору потужності (</a:t>
                      </a:r>
                      <a:r>
                        <a:rPr lang="e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PTO)</a:t>
                      </a:r>
                    </a:p>
                  </a:txBody>
                  <a:tcPr marL="44607" marR="44607" marT="44607" marB="44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6097525"/>
                  </a:ext>
                </a:extLst>
              </a:tr>
              <a:tr h="523978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заднього моста</a:t>
                      </a:r>
                    </a:p>
                  </a:txBody>
                  <a:tcPr marL="44607" marR="44607" marT="44607" marB="44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ведуча теліжка з маточинним редуктором (</a:t>
                      </a:r>
                      <a:r>
                        <a:rPr lang="e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hub-reduction)</a:t>
                      </a:r>
                    </a:p>
                  </a:txBody>
                  <a:tcPr marL="44607" marR="44607" marT="44607" marB="44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0973643"/>
                  </a:ext>
                </a:extLst>
              </a:tr>
              <a:tr h="302504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Передаточне число головної передачі</a:t>
                      </a:r>
                    </a:p>
                  </a:txBody>
                  <a:tcPr marL="44607" marR="44607" marT="44607" marB="44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UA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5,769</a:t>
                      </a:r>
                    </a:p>
                  </a:txBody>
                  <a:tcPr marL="44607" marR="44607" marT="44607" marB="44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1274270"/>
                  </a:ext>
                </a:extLst>
              </a:tr>
              <a:tr h="302504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Підвіска</a:t>
                      </a: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колеса, </a:t>
                      </a:r>
                      <a:r>
                        <a:rPr lang="ru-RU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гальма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607" marR="44607" marT="44607" marB="44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2351959"/>
                  </a:ext>
                </a:extLst>
              </a:tr>
              <a:tr h="302504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Шини</a:t>
                      </a:r>
                    </a:p>
                  </a:txBody>
                  <a:tcPr marL="44607" marR="44607" marT="44607" marB="44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315/80 R22.5</a:t>
                      </a:r>
                    </a:p>
                  </a:txBody>
                  <a:tcPr marL="44607" marR="44607" marT="44607" marB="44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3545971"/>
                  </a:ext>
                </a:extLst>
              </a:tr>
              <a:tr h="302504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 регулювання гальм</a:t>
                      </a:r>
                    </a:p>
                  </a:txBody>
                  <a:tcPr marL="44607" marR="44607" marT="44607" marB="44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автоматичний регулятор гальм </a:t>
                      </a:r>
                      <a:r>
                        <a:rPr lang="e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Haldex</a:t>
                      </a:r>
                    </a:p>
                  </a:txBody>
                  <a:tcPr marL="44607" marR="44607" marT="44607" marB="44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8529072"/>
                  </a:ext>
                </a:extLst>
              </a:tr>
              <a:tr h="302504">
                <a:tc>
                  <a:txBody>
                    <a:bodyPr/>
                    <a:lstStyle/>
                    <a:p>
                      <a:r>
                        <a:rPr lang="e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ABS</a:t>
                      </a:r>
                    </a:p>
                  </a:txBody>
                  <a:tcPr marL="44607" marR="44607" marT="44607" marB="44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WABCO</a:t>
                      </a:r>
                    </a:p>
                  </a:txBody>
                  <a:tcPr marL="44607" marR="44607" marT="44607" marB="44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9868619"/>
                  </a:ext>
                </a:extLst>
              </a:tr>
              <a:tr h="302504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Осушувач повітря та клапани</a:t>
                      </a:r>
                    </a:p>
                  </a:txBody>
                  <a:tcPr marL="44607" marR="44607" marT="44607" marB="44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вузол </a:t>
                      </a:r>
                      <a:r>
                        <a:rPr lang="e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WABCO</a:t>
                      </a:r>
                    </a:p>
                  </a:txBody>
                  <a:tcPr marL="44607" marR="44607" marT="44607" marB="44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2990162"/>
                  </a:ext>
                </a:extLst>
              </a:tr>
              <a:tr h="302504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Паливна</a:t>
                      </a: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система та бак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607" marR="44607" marT="44607" marB="44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566312"/>
                  </a:ext>
                </a:extLst>
              </a:tr>
              <a:tr h="302504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Об’єм паливного бака</a:t>
                      </a:r>
                    </a:p>
                  </a:txBody>
                  <a:tcPr marL="44607" marR="44607" marT="44607" marB="44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 л</a:t>
                      </a:r>
                    </a:p>
                  </a:txBody>
                  <a:tcPr marL="44607" marR="44607" marT="44607" marB="44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1152448"/>
                  </a:ext>
                </a:extLst>
              </a:tr>
              <a:tr h="302504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Бак </a:t>
                      </a:r>
                      <a:r>
                        <a:rPr lang="e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AdBlue (</a:t>
                      </a:r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сечовина)</a:t>
                      </a:r>
                    </a:p>
                  </a:txBody>
                  <a:tcPr marL="44607" marR="44607" marT="44607" marB="44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 л</a:t>
                      </a:r>
                    </a:p>
                  </a:txBody>
                  <a:tcPr marL="44607" marR="44607" marT="44607" marB="446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0719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1186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E5FE301-9A28-D75D-2E5F-979DC6B24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41"/>
            <a:ext cx="9144000" cy="18003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5DFB0E7-493D-2E1B-359D-3E5336678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900"/>
            <a:ext cx="9144000" cy="1435100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BC6BC74-0B05-EF98-949C-ED1355CC35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456298"/>
              </p:ext>
            </p:extLst>
          </p:nvPr>
        </p:nvGraphicFramePr>
        <p:xfrm>
          <a:off x="457200" y="1919536"/>
          <a:ext cx="8229600" cy="8568952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1295888175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3398544026"/>
                    </a:ext>
                  </a:extLst>
                </a:gridCol>
              </a:tblGrid>
              <a:tr h="448986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Кабіна</a:t>
                      </a: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RU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обладнання</a:t>
                      </a: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шасі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9331305"/>
                  </a:ext>
                </a:extLst>
              </a:tr>
              <a:tr h="754680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кабіни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комфортна кабіна з одним спальним місцем, підресорена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7318926"/>
                  </a:ext>
                </a:extLst>
              </a:tr>
              <a:tr h="448986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Сидіння водія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пневматичне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9060561"/>
                  </a:ext>
                </a:extLst>
              </a:tr>
              <a:tr h="448986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Підіймання кабіни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гідравлічний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механізм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ручного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керування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1098289"/>
                  </a:ext>
                </a:extLst>
              </a:tr>
              <a:tr h="448986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Кондиціонер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5156393"/>
                  </a:ext>
                </a:extLst>
              </a:tr>
              <a:tr h="448986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Аудіосистема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автомагнітола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6158450"/>
                  </a:ext>
                </a:extLst>
              </a:tr>
              <a:tr h="1060372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Додаткове обладнання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комплект інструментів, аварійний знак, кронштейн запасного колеса, антикорозійна обробка рами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2621129"/>
                  </a:ext>
                </a:extLst>
              </a:tr>
              <a:tr h="448986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Кран-</a:t>
                      </a:r>
                      <a:r>
                        <a:rPr lang="ru-RU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маніпулятор</a:t>
                      </a: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FASSI F 165 A.25 (F 165 A 2.25 e-dynamic)</a:t>
                      </a:r>
                      <a:endParaRPr lang="en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755543"/>
                  </a:ext>
                </a:extLst>
              </a:tr>
              <a:tr h="754680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КМУ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гідравлічний шарнірно-колінчастий кран-маніпулятор, серія </a:t>
                      </a:r>
                      <a:r>
                        <a:rPr lang="e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A, </a:t>
                      </a:r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версія 2.25 </a:t>
                      </a:r>
                      <a:r>
                        <a:rPr lang="e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e-dynamic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7351959"/>
                  </a:ext>
                </a:extLst>
              </a:tr>
              <a:tr h="448986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Максимальний вантажний момент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 кН·м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1403915"/>
                  </a:ext>
                </a:extLst>
              </a:tr>
              <a:tr h="448986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Власна маса КМУ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2,34 т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1949466"/>
                  </a:ext>
                </a:extLst>
              </a:tr>
              <a:tr h="448986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Габарити КМУ (Д×Ш×В)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2,26 × 0,88 × 2,365  м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6542977"/>
                  </a:ext>
                </a:extLst>
              </a:tr>
              <a:tr h="448986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Максимальний виліт стандартної стріли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14,75 м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6479278"/>
                  </a:ext>
                </a:extLst>
              </a:tr>
              <a:tr h="754680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Максимальний виліт з урахуванням повної конфігурації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21,3 м (вантаж 0,32 т на макс. вильоті)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0326276"/>
                  </a:ext>
                </a:extLst>
              </a:tr>
              <a:tr h="754680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Номінальна вантажопідйомність на максимальному вильоті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0,32 т при 21,3 м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14058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3931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E78AED-795F-A379-0D47-5F3E52DF9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8003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B4561A1-6D1D-6876-E9E3-A254C9A80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900"/>
            <a:ext cx="9144000" cy="1435100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E2FFBEF-67F3-86E5-2F58-F49F288B5F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004233"/>
              </p:ext>
            </p:extLst>
          </p:nvPr>
        </p:nvGraphicFramePr>
        <p:xfrm>
          <a:off x="457200" y="1991544"/>
          <a:ext cx="8229600" cy="2781300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1509565669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14603489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 опор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гідравлічні розсувні аутрігери (гідравлічна опорна система)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464189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 керування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дистанційне радіокерування, електронне обмеження вантажного моменту (</a:t>
                      </a:r>
                      <a:r>
                        <a:rPr lang="e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LMB)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9581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Додаткові функції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режим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перегину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articulated boom overstraining) 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роботи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над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кабіною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інтегрована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система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безпеки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можливість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встановлення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додаткового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обладнання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куліси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гак, захвати —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залежно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комплектації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84461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3121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D941D1E-5691-27EA-9E71-2EF70CE1DA76}"/>
              </a:ext>
            </a:extLst>
          </p:cNvPr>
          <p:cNvSpPr txBox="1"/>
          <p:nvPr/>
        </p:nvSpPr>
        <p:spPr>
          <a:xfrm>
            <a:off x="-324544" y="1771780"/>
            <a:ext cx="9177014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53085" algn="ctr">
              <a:lnSpc>
                <a:spcPct val="150000"/>
              </a:lnSpc>
              <a:spcBef>
                <a:spcPts val="90"/>
              </a:spcBef>
            </a:pP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Креслення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бортової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вантажівки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FAW CA3250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КМУ </a:t>
            </a:r>
            <a:r>
              <a:rPr lang="e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FASSI F165A.25</a:t>
            </a:r>
            <a:endParaRPr lang="ru-RU" sz="20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D7976FBE-F357-DD83-F120-C97AC0223E62}"/>
              </a:ext>
            </a:extLst>
          </p:cNvPr>
          <p:cNvCxnSpPr>
            <a:cxnSpLocks/>
          </p:cNvCxnSpPr>
          <p:nvPr/>
        </p:nvCxnSpPr>
        <p:spPr>
          <a:xfrm>
            <a:off x="539552" y="2270443"/>
            <a:ext cx="7992888" cy="0"/>
          </a:xfrm>
          <a:prstGeom prst="line">
            <a:avLst/>
          </a:prstGeom>
          <a:ln w="508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E78AED-795F-A379-0D47-5F3E52DF9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8003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B4561A1-6D1D-6876-E9E3-A254C9A80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900"/>
            <a:ext cx="9144000" cy="14351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A37C37-1124-8D42-7491-63F5B1F86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937" y="2740514"/>
            <a:ext cx="10499873" cy="742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86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5A641A-BBE6-07B7-FE3B-50E198D9C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114" y="1775520"/>
            <a:ext cx="6208222" cy="902132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414121-06E2-DD0A-D82D-7A5E22074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8003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67B55D-0202-9D8C-1BD2-47C1F5366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900"/>
            <a:ext cx="9144000" cy="14351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E78AED-795F-A379-0D47-5F3E52DF9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8003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B4561A1-6D1D-6876-E9E3-A254C9A80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900"/>
            <a:ext cx="9144000" cy="14351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0134DF-0346-2144-9C1D-FBB7165BD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0" y="2063552"/>
            <a:ext cx="6840760" cy="839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70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D941D1E-5691-27EA-9E71-2EF70CE1DA76}"/>
              </a:ext>
            </a:extLst>
          </p:cNvPr>
          <p:cNvSpPr txBox="1"/>
          <p:nvPr/>
        </p:nvSpPr>
        <p:spPr>
          <a:xfrm>
            <a:off x="-252536" y="1800372"/>
            <a:ext cx="9177014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53085" algn="ctr">
              <a:lnSpc>
                <a:spcPct val="150000"/>
              </a:lnSpc>
              <a:spcBef>
                <a:spcPts val="90"/>
              </a:spcBef>
            </a:pP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бортової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вантажівки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FAW CA3250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КМУ </a:t>
            </a:r>
            <a:r>
              <a:rPr lang="e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FASSI F165A.25</a:t>
            </a:r>
            <a:endParaRPr lang="uk-UA" sz="20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D7976FBE-F357-DD83-F120-C97AC0223E62}"/>
              </a:ext>
            </a:extLst>
          </p:cNvPr>
          <p:cNvCxnSpPr>
            <a:cxnSpLocks/>
          </p:cNvCxnSpPr>
          <p:nvPr/>
        </p:nvCxnSpPr>
        <p:spPr>
          <a:xfrm>
            <a:off x="539552" y="2299035"/>
            <a:ext cx="8136904" cy="0"/>
          </a:xfrm>
          <a:prstGeom prst="line">
            <a:avLst/>
          </a:prstGeom>
          <a:ln w="508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E78AED-795F-A379-0D47-5F3E52DF9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8003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B4561A1-6D1D-6876-E9E3-A254C9A80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900"/>
            <a:ext cx="9144000" cy="1435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DD34B8-42DB-AC42-9E49-CC3611FF9D73}"/>
              </a:ext>
            </a:extLst>
          </p:cNvPr>
          <p:cNvSpPr txBox="1"/>
          <p:nvPr/>
        </p:nvSpPr>
        <p:spPr>
          <a:xfrm>
            <a:off x="379537" y="2495600"/>
            <a:ext cx="8456934" cy="7725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Універсальний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повноцінний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 “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вантажівка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кран”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Автомобіль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поєднує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бортового транспорту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кран-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маніпулятора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виконувати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весь цикл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робіт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підйом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завантаження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транспортування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розвантаження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скорочує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витрати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підприємства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зменшує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задіяних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спеціалістів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пришвидшує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операційні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Посилене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шасі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FAW,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розраховане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роботу з КМУ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Шасі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FAW CA3250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важких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надбудов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Посилена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рама,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розподіл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надійна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теліжка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забезпечують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стабільність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маніпулятора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великими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навантаженнями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Конструкція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6×4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гарантує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відмінне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зчеплення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стійкість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вантажну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здатність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Потужний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двигун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370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к.с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Двигун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CA6DL2-37E5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тягу,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витривалість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економічність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щоденній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інтенсивній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1550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Н·м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крутного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моменту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вантажівка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впевнено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працює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великими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масами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демонструє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стабільність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маніпулятора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12-ступенева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КПП </a:t>
            </a:r>
            <a:r>
              <a:rPr lang="e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 Gear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Коробка передач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розрахована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важкі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експлуатації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режимів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плавний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старт,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точне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дозування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тяги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надійність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швидкостях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монтажних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операцій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Кран-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маніпулятор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FASSI F165A.25 —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найкращих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своєму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класі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КМУ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вантажний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момент 140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кН·м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великий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виліт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16,95 м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вантажами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6,6 т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мінімальному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радіусі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Італійська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точність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надійність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довговічність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забезпечують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безпомилкову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роботу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найскладніших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роблять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підйом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безпечним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контрольованим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електронних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Кран </a:t>
            </a:r>
            <a:r>
              <a:rPr lang="e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FASSI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оснащений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електронною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системою контролю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обмеженням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вантажного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моменту, датчиками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стабільності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перевантаження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гарантує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роботу оператора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виключає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аварійні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Максимальна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автономність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об’єкті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не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потребує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кранів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навантажувачів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бригад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вантажників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Один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автомобіль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один оператор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повністю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закривають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етапи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робіт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забору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вантажу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монтажу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подачі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висоту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Для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бізнесу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пряме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зменшення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витрат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4386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E78AED-795F-A379-0D47-5F3E52DF9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8003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B4561A1-6D1D-6876-E9E3-A254C9A80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900"/>
            <a:ext cx="9144000" cy="1435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59BE0F-FF40-8328-0FED-4A30CD1B1309}"/>
              </a:ext>
            </a:extLst>
          </p:cNvPr>
          <p:cNvSpPr txBox="1"/>
          <p:nvPr/>
        </p:nvSpPr>
        <p:spPr>
          <a:xfrm>
            <a:off x="287524" y="1991544"/>
            <a:ext cx="856895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ремонтопридатність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доступність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запчастин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FAW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одним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наймасовіших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китайських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брендів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Азії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тому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вузли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двигун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КПП,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гальма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електроніка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хорошу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доступність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недороге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обслуговування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FASSI —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преміум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-сегмент, але з широкою мережею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сервісу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повною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підтримкою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запчастин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Надійна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кабіна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комфорт оператора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Кабіна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FAW J6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комфорт при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тривалій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ергономічне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сидіння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оглядовість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пневмопідвіска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шумоізоляція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кондиціонер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зменшує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втому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водія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довше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ефективніше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Ідеальний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вибір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монтажу,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логістики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комунальних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робіт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використовуватись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доставки та монтажу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контейнерів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металоконструкцій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труб,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лісоматеріалів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бетонних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Підходить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міських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позаміських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робіт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обмеженим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доступом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будівельних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умов.</a:t>
            </a:r>
          </a:p>
        </p:txBody>
      </p:sp>
    </p:spTree>
    <p:extLst>
      <p:ext uri="{BB962C8B-B14F-4D97-AF65-F5344CB8AC3E}">
        <p14:creationId xmlns:p14="http://schemas.microsoft.com/office/powerpoint/2010/main" val="54308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D941D1E-5691-27EA-9E71-2EF70CE1DA76}"/>
              </a:ext>
            </a:extLst>
          </p:cNvPr>
          <p:cNvSpPr txBox="1"/>
          <p:nvPr/>
        </p:nvSpPr>
        <p:spPr>
          <a:xfrm>
            <a:off x="-252536" y="1800372"/>
            <a:ext cx="9177014" cy="973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53085" algn="ctr">
              <a:lnSpc>
                <a:spcPct val="150000"/>
              </a:lnSpc>
              <a:spcBef>
                <a:spcPts val="90"/>
              </a:spcBef>
            </a:pP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Додаткові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фото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бортової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вантажівки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FAW CA3250 </a:t>
            </a:r>
            <a:endParaRPr lang="uk-UA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53085" algn="ctr">
              <a:lnSpc>
                <a:spcPct val="150000"/>
              </a:lnSpc>
              <a:spcBef>
                <a:spcPts val="90"/>
              </a:spcBef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КМУ </a:t>
            </a:r>
            <a:r>
              <a:rPr lang="e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FASSI F165A.25</a:t>
            </a:r>
            <a:endParaRPr lang="uk-UA" sz="20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D7976FBE-F357-DD83-F120-C97AC0223E62}"/>
              </a:ext>
            </a:extLst>
          </p:cNvPr>
          <p:cNvCxnSpPr>
            <a:cxnSpLocks/>
          </p:cNvCxnSpPr>
          <p:nvPr/>
        </p:nvCxnSpPr>
        <p:spPr>
          <a:xfrm>
            <a:off x="1691680" y="2279576"/>
            <a:ext cx="5760640" cy="0"/>
          </a:xfrm>
          <a:prstGeom prst="line">
            <a:avLst/>
          </a:prstGeom>
          <a:ln w="508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E78AED-795F-A379-0D47-5F3E52DF9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8003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B4561A1-6D1D-6876-E9E3-A254C9A80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900"/>
            <a:ext cx="9144000" cy="1435100"/>
          </a:xfrm>
          <a:prstGeom prst="rect">
            <a:avLst/>
          </a:prstGeom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E974C2C8-6BAE-DB19-2DB3-3C135954B4B6}"/>
              </a:ext>
            </a:extLst>
          </p:cNvPr>
          <p:cNvCxnSpPr>
            <a:cxnSpLocks/>
          </p:cNvCxnSpPr>
          <p:nvPr/>
        </p:nvCxnSpPr>
        <p:spPr>
          <a:xfrm>
            <a:off x="3239852" y="2773524"/>
            <a:ext cx="2700300" cy="0"/>
          </a:xfrm>
          <a:prstGeom prst="line">
            <a:avLst/>
          </a:prstGeom>
          <a:ln w="508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2AF43BA-9106-82D8-C45A-C997EF5617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776" y="3023954"/>
            <a:ext cx="5608493" cy="374125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528E7E4-6CBC-AB9B-95E4-0B444F6C0B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776" y="6891510"/>
            <a:ext cx="5610447" cy="374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09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E78AED-795F-A379-0D47-5F3E52DF9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8003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B4561A1-6D1D-6876-E9E3-A254C9A80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900"/>
            <a:ext cx="9144000" cy="14351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B4F7F5-01FB-9970-11FA-D9C1F1DF42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41" y="6622667"/>
            <a:ext cx="5364088" cy="35760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56B121-5569-43FA-9BBD-5CB32FBF04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41" y="2524090"/>
            <a:ext cx="5364088" cy="357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39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E78AED-795F-A379-0D47-5F3E52DF9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8003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B4561A1-6D1D-6876-E9E3-A254C9A80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900"/>
            <a:ext cx="9144000" cy="14351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D010FF-80E3-0FDE-CD00-48A1394EF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32" y="6370933"/>
            <a:ext cx="5833535" cy="38925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DF9F94-62EF-ACEE-19E3-370A71512E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31" y="2141141"/>
            <a:ext cx="5833535" cy="388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79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E78AED-795F-A379-0D47-5F3E52DF9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8003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B4561A1-6D1D-6876-E9E3-A254C9A80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900"/>
            <a:ext cx="9144000" cy="14351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646F27-5DAF-ED89-8E04-0C98E9DA2B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34" y="6327486"/>
            <a:ext cx="5759859" cy="38407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0AE872-EF85-74B3-1123-0FFA4C5F07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34" y="2255912"/>
            <a:ext cx="5760132" cy="384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6572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YMAN DS 340 " id="{DF1196A8-34D7-1247-9D38-6DE069B3A5C6}" vid="{68D1C0CA-FAF5-3C42-A494-0F336B5662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Office</Template>
  <TotalTime>1369</TotalTime>
  <Words>1469</Words>
  <Application>Microsoft Macintosh PowerPoint</Application>
  <PresentationFormat>Произвольный</PresentationFormat>
  <Paragraphs>153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Любомир Чиж</dc:creator>
  <cp:lastModifiedBy>Любомир Чиж</cp:lastModifiedBy>
  <cp:revision>175</cp:revision>
  <dcterms:created xsi:type="dcterms:W3CDTF">2023-07-19T18:47:40Z</dcterms:created>
  <dcterms:modified xsi:type="dcterms:W3CDTF">2025-11-28T22:17:27Z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2023-04-24T00:00:00Z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2023-04-24T00:00:00Z</vt:filetime>
  </property>
</Properties>
</file>